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145706358" r:id="rId2"/>
    <p:sldId id="751" r:id="rId3"/>
    <p:sldId id="2145706363" r:id="rId4"/>
    <p:sldId id="2145706354" r:id="rId5"/>
    <p:sldId id="2145706361" r:id="rId6"/>
    <p:sldId id="2145706362" r:id="rId7"/>
    <p:sldId id="21457063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71C288-8EA5-C022-2535-05F1E42FD541}" name="Myria R. Khasandy" initials="MK" userId="S::myria@prestasijunior.org::2fd7538b-b23d-4ba3-95ba-3861c42f408c" providerId="AD"/>
  <p188:author id="{D02D57E0-3EEF-1501-0A0A-5C9336F0B0F1}" name="Jaya Panggabean" initials="JP" userId="S::jaya.p@prestasijunior.org::6ad87a89-f36a-4f99-9197-33fb27a4f8f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F74"/>
    <a:srgbClr val="008B9C"/>
    <a:srgbClr val="00A0AF"/>
    <a:srgbClr val="22404D"/>
    <a:srgbClr val="E3E24F"/>
    <a:srgbClr val="00C0CA"/>
    <a:srgbClr val="99D9DF"/>
    <a:srgbClr val="8FC440"/>
    <a:srgbClr val="00763D"/>
    <a:srgbClr val="287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AB59E-DEAF-EC42-AACC-760E2BDA85C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85358-D601-7D46-9F3D-398F8A79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1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rgbClr val="28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538C758-9328-7748-B012-EE17F60E7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54915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C6D11-46BE-7542-8DA4-F93D1039D70F}"/>
              </a:ext>
            </a:extLst>
          </p:cNvPr>
          <p:cNvSpPr txBox="1"/>
          <p:nvPr userDrawn="1"/>
        </p:nvSpPr>
        <p:spPr>
          <a:xfrm>
            <a:off x="7611762" y="4683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9A8F688-ABE2-054B-9EE6-AAB2E2ABB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4448" y="2668400"/>
            <a:ext cx="5735752" cy="1725520"/>
          </a:xfrm>
        </p:spPr>
        <p:txBody>
          <a:bodyPr tIns="91440" bIns="91440" anchor="ctr" anchorCtr="0">
            <a:noAutofit/>
          </a:bodyPr>
          <a:lstStyle>
            <a:lvl1pPr>
              <a:lnSpc>
                <a:spcPct val="100000"/>
              </a:lnSpc>
              <a:defRPr sz="6000" b="1" i="0" cap="none" baseline="0">
                <a:solidFill>
                  <a:schemeClr val="bg1"/>
                </a:solidFill>
                <a:latin typeface="Montserrat ExtraBold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E702300-2594-1644-AC79-9839139BBF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24448" y="4597486"/>
            <a:ext cx="5735752" cy="34925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3957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rgbClr val="00A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6B5B581E-973B-434A-8843-2FBE26CFBC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ED0818B-C0E3-3E43-9085-6CBE6ED052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14779" y="6230227"/>
            <a:ext cx="395211" cy="486414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D208BFE-CDD0-CE01-1EBC-4DCCDC4674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B943D214-9729-1A9C-ECA5-3EEB7E035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54869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rgbClr val="00A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6B5B581E-973B-434A-8843-2FBE26CFBC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7313" y="-16339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ED0818B-C0E3-3E43-9085-6CBE6ED052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75931" y="6245225"/>
            <a:ext cx="384190" cy="47285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B6F37E-35E0-8810-3F1D-92237B4A6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073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768EE3E6-E0CA-07FE-35F3-E8797FEBF6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73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760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bg>
      <p:bgPr>
        <a:solidFill>
          <a:srgbClr val="2870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D83350ED-FEDA-A84E-AC8A-3A419A4825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086FF0-08F7-5842-9917-74B2C0E8B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21129" y="6248913"/>
            <a:ext cx="374870" cy="461377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B22BC52-3518-70E8-32AD-DB4AA1CFE1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39BA2CBB-3015-C37C-E8D2-D55554E921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55626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bg>
      <p:bgPr>
        <a:solidFill>
          <a:srgbClr val="2870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D83350ED-FEDA-A84E-AC8A-3A419A4825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7313" y="-16339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6D90E75-0AF9-24B6-624B-56257C744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073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FD192B4A-1ABB-5166-B8F2-F13FD3F0A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73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1EE5AB-600B-2F52-21C2-E568D0B10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80938" y="6248913"/>
            <a:ext cx="374870" cy="46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76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rgbClr val="008B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D0070CEE-FCBD-5447-845A-0BCE98D5B5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734D38A-EAE0-BA42-A326-FAB56B5347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21129" y="6248913"/>
            <a:ext cx="374870" cy="461377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E8A499D-4F6C-AEB3-986F-79D0780DCB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7966AF4A-EFF2-A26A-22EF-6C7F49AE89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11005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rgbClr val="008B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D0070CEE-FCBD-5447-845A-0BCE98D5B5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7313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06AF4E3-B8F1-07D1-168D-3153AA41F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073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6CE66C1-D76A-182B-8BFD-FD5731E1D3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73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770CBC-1DC8-6171-B94B-2884CBA23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80938" y="6248913"/>
            <a:ext cx="374870" cy="46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55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rgbClr val="99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2BC03A3B-773D-7944-98CF-83F368E9D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BFBFA4D-C84B-E445-8D45-DA568C725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14779" y="6230227"/>
            <a:ext cx="395211" cy="486414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73F78AF7-865C-2CDB-9008-4BA422783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715DBA8-9F9C-BBE2-069C-A997D58744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40616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Pr>
        <a:solidFill>
          <a:srgbClr val="99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2BC03A3B-773D-7944-98CF-83F368E9D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7313" y="-16339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A36B0D2-076B-6C7B-4992-3B5B0EBC17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073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41C0AB5A-75BE-5E3A-7128-20AD48557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73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17C8D75-3B64-F0AD-1E36-31F291E8F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75931" y="6245225"/>
            <a:ext cx="384190" cy="4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34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rgbClr val="8FC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2C6E0A9C-E905-2447-B5A7-A24EEC300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346D8C-600C-4B43-BAF5-361A3219A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14779" y="6230227"/>
            <a:ext cx="395211" cy="486414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3D5B8A1-1F5B-F183-7F63-0EE99DC1E7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2A1888FC-F9DB-9D56-2A3B-1648E920F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11175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8FC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2C6E0A9C-E905-2447-B5A7-A24EEC300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7313" y="-16339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3BD2E8-8758-340F-0C88-A88540518A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073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2F112F5F-9231-0914-12D0-91F366503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73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06A3E2-F040-965A-5296-D5B6114A8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75931" y="6245225"/>
            <a:ext cx="384190" cy="4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8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00A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538C758-9328-7748-B012-EE17F60E7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54915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C6D11-46BE-7542-8DA4-F93D1039D70F}"/>
              </a:ext>
            </a:extLst>
          </p:cNvPr>
          <p:cNvSpPr txBox="1"/>
          <p:nvPr userDrawn="1"/>
        </p:nvSpPr>
        <p:spPr>
          <a:xfrm>
            <a:off x="7611762" y="4683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B46E251-E0DB-149F-49A3-A468429794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24448" y="4597486"/>
            <a:ext cx="5735752" cy="34925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985300FD-0582-590B-94B2-72A10E888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4448" y="2668400"/>
            <a:ext cx="5735752" cy="1725520"/>
          </a:xfrm>
        </p:spPr>
        <p:txBody>
          <a:bodyPr tIns="91440" bIns="91440" anchor="ctr" anchorCtr="0">
            <a:noAutofit/>
          </a:bodyPr>
          <a:lstStyle>
            <a:lvl1pPr>
              <a:lnSpc>
                <a:spcPct val="100000"/>
              </a:lnSpc>
              <a:defRPr sz="6000" b="1" i="0" cap="none" baseline="0">
                <a:solidFill>
                  <a:schemeClr val="bg1"/>
                </a:solidFill>
                <a:latin typeface="Montserrat ExtraBold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39795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bg>
      <p:bgPr>
        <a:solidFill>
          <a:srgbClr val="28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24A63F0-BD65-3741-25BF-37FC453212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772581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4843AE7-9F15-240C-1CDA-948CAC6DC0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8456" y="2282948"/>
            <a:ext cx="3344152" cy="4115867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4D84B0C-947B-EB05-0F37-FE42F30149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36721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61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bg>
      <p:bgPr>
        <a:solidFill>
          <a:srgbClr val="00A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285DDF97-3412-B39C-9B04-22AAA6A75C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772581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33E743D7-49EB-0CDF-E35E-E6627B9689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36721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A9BFCD-DC6F-A729-EBED-31BE4F11EA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8456" y="2282948"/>
            <a:ext cx="3344152" cy="41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54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rgbClr val="224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B1F5509F-FD5B-C545-E977-A4BD9430D5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772581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E6AA37B9-0CF3-EB27-2EAC-5495454230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36721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E5915-1D11-98E9-B254-159F1D19B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8456" y="2282948"/>
            <a:ext cx="3344152" cy="41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69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">
    <p:bg>
      <p:bgPr>
        <a:solidFill>
          <a:srgbClr val="007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CE9B64A6-1625-6C96-2F53-92E6ED02E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772581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7670AF8-12F8-DCE4-011D-9FAC44539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36721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4737E8-5427-9414-9B1D-D57E43C93A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8456" y="2282948"/>
            <a:ext cx="3344152" cy="41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64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rgbClr val="2870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93A04561-1103-432E-9EAF-C4F152B65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772581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58D4296A-7CA2-A9B0-B51C-3A238F1329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36721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A05B32-1186-7747-CD99-4AB74F9EC9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8456" y="2282948"/>
            <a:ext cx="3344152" cy="41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55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rgbClr val="008B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EDB5222F-73B5-5B98-9188-3A83F6A854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772581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C198C62-A8AF-FAA3-548F-21C78852E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36721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CA65ECE-1C2D-7A20-1BC7-E8CB217E8A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8456" y="2282948"/>
            <a:ext cx="3344152" cy="41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222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bg>
      <p:bgPr>
        <a:solidFill>
          <a:srgbClr val="99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B906BC3-6D2A-1FB0-3033-154DF5613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540" y="2271498"/>
            <a:ext cx="3374079" cy="4152717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348D27A5-565B-1D67-63BF-DFA017975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772581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9AF7653-5EB6-497B-5869-1D5120CBA7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36721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02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solidFill>
          <a:srgbClr val="8FC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81F89483-5940-ADE0-61FD-6D7DD91C4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772581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B2EF260-ACF1-9137-BEDE-5CFB837C31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36721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10F41B-58EC-39F9-4FE8-66A80333B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8456" y="2282948"/>
            <a:ext cx="3344152" cy="41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49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160D03-10D1-F543-8A4B-F903DEA927B1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28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B1D7790-A96D-0B4B-9276-1E588F5A7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B01EB1E-4269-534F-99E1-C4C3B85950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25545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65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33D262-36A7-BB67-BB19-507059282107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7C1F65A3-AA1D-2D4E-8875-11A84D8A7B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708D3379-47C3-A863-A6CD-3917D2F225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25545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1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224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538C758-9328-7748-B012-EE17F60E7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54915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C6D11-46BE-7542-8DA4-F93D1039D70F}"/>
              </a:ext>
            </a:extLst>
          </p:cNvPr>
          <p:cNvSpPr txBox="1"/>
          <p:nvPr userDrawn="1"/>
        </p:nvSpPr>
        <p:spPr>
          <a:xfrm>
            <a:off x="7611762" y="4683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509D7F2-2F4F-57F9-E060-B1A34EBA2E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24448" y="4597486"/>
            <a:ext cx="5735752" cy="34925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5FD8CB4-4811-AFEC-359E-1EDA61B81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4448" y="2668400"/>
            <a:ext cx="5735752" cy="1725520"/>
          </a:xfrm>
        </p:spPr>
        <p:txBody>
          <a:bodyPr tIns="91440" bIns="91440" anchor="ctr" anchorCtr="0">
            <a:noAutofit/>
          </a:bodyPr>
          <a:lstStyle>
            <a:lvl1pPr>
              <a:lnSpc>
                <a:spcPct val="100000"/>
              </a:lnSpc>
              <a:defRPr sz="6000" b="1" i="0" cap="none" baseline="0">
                <a:solidFill>
                  <a:schemeClr val="bg1"/>
                </a:solidFill>
                <a:latin typeface="Montserrat ExtraBold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10512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B342B9-65A1-2083-915F-DF26F9E20E09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22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C11E6F3F-CC5A-17A2-AB27-2533E96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00F4D4D-234C-DC96-E45D-A35FF93EC2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25545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37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4588DF-DD4D-296E-96AB-7D517E33A548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008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F0C53CEF-35DC-6A4A-11C9-A55FD77F09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71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6ED634F-7A6F-0AC6-A4A3-56AD113C1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25545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9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E7D934-1618-9801-03A7-4A110FB8EA52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287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C6FF4003-049E-5A04-C140-B77410C89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74C888C-8BD2-6411-3A89-C8BF49B09D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25545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48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81B9CB-EB68-69E6-E692-6DA920C2BFDA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99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C1EE09B8-B0BA-DB7B-EAFF-8A561969F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707B934-FFD3-B316-41DB-77161F21FE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25545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53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B01EB1E-4269-534F-99E1-C4C3B85950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9433" y="2310941"/>
            <a:ext cx="5375345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C02DE80-4013-B141-AFBB-3453664DEB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9E110F3-D188-0049-90C9-8C69A36204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14779" y="6230227"/>
            <a:ext cx="395211" cy="4864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242CD6-04C4-2567-F49F-5126DCB3CEE8}"/>
              </a:ext>
            </a:extLst>
          </p:cNvPr>
          <p:cNvSpPr/>
          <p:nvPr userDrawn="1"/>
        </p:nvSpPr>
        <p:spPr>
          <a:xfrm>
            <a:off x="5504686" y="2"/>
            <a:ext cx="6687313" cy="1892298"/>
          </a:xfrm>
          <a:prstGeom prst="rect">
            <a:avLst/>
          </a:prstGeom>
          <a:solidFill>
            <a:srgbClr val="28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69A2698E-9B81-C284-B9BF-7E104E970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920" y="687237"/>
            <a:ext cx="5396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69763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C02DE80-4013-B141-AFBB-3453664DEB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2353" y="-32677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9E110F3-D188-0049-90C9-8C69A36204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0091" y="6197550"/>
            <a:ext cx="395211" cy="486414"/>
          </a:xfrm>
          <a:prstGeom prst="rect">
            <a:avLst/>
          </a:prstGeom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3C6D7603-93E3-4C7E-76CC-D2605E2E1B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4747" y="2310939"/>
            <a:ext cx="5375345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80D8C5-48C5-A009-1000-746DA2532B19}"/>
              </a:ext>
            </a:extLst>
          </p:cNvPr>
          <p:cNvSpPr/>
          <p:nvPr userDrawn="1"/>
        </p:nvSpPr>
        <p:spPr>
          <a:xfrm>
            <a:off x="0" y="0"/>
            <a:ext cx="6687313" cy="1892298"/>
          </a:xfrm>
          <a:prstGeom prst="rect">
            <a:avLst/>
          </a:prstGeom>
          <a:solidFill>
            <a:srgbClr val="28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32C27CD4-F690-5014-5264-2F97E2DAF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4" y="687235"/>
            <a:ext cx="5396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945149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D28CBF7-6728-9348-B3ED-DCB8CA5F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14779" y="6230227"/>
            <a:ext cx="395211" cy="486414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C02DE80-4013-B141-AFBB-3453664DEB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FBBF0AE-84AE-262E-63B0-27BABEE376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9433" y="2310941"/>
            <a:ext cx="5375345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14940-C585-4B1B-903A-39CF55A54468}"/>
              </a:ext>
            </a:extLst>
          </p:cNvPr>
          <p:cNvSpPr/>
          <p:nvPr userDrawn="1"/>
        </p:nvSpPr>
        <p:spPr>
          <a:xfrm>
            <a:off x="5504686" y="2"/>
            <a:ext cx="6687313" cy="1892298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26F314FB-15C1-1BB2-8061-5A43FE39DC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920" y="687237"/>
            <a:ext cx="5396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30450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D28CBF7-6728-9348-B3ED-DCB8CA5F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0092" y="6230225"/>
            <a:ext cx="395211" cy="486414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C02DE80-4013-B141-AFBB-3453664DEB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7313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75912C9-A6EC-920B-A06C-5A82D8083D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4747" y="2310939"/>
            <a:ext cx="5375345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A78C20-DFB6-A1A0-674A-4BB1BB0E2D55}"/>
              </a:ext>
            </a:extLst>
          </p:cNvPr>
          <p:cNvSpPr/>
          <p:nvPr userDrawn="1"/>
        </p:nvSpPr>
        <p:spPr>
          <a:xfrm>
            <a:off x="0" y="0"/>
            <a:ext cx="6687313" cy="1892298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BBF36415-7D3C-3C0B-A482-399EB5D02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4" y="687235"/>
            <a:ext cx="5396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11217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C02DE80-4013-B141-AFBB-3453664DEB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474289-AEFE-8749-A850-38D75509A2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14779" y="6230227"/>
            <a:ext cx="395211" cy="486414"/>
          </a:xfrm>
          <a:prstGeom prst="rect">
            <a:avLst/>
          </a:prstGeom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895EB1E-6385-4CB4-3D6E-5BF831886B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9433" y="2310941"/>
            <a:ext cx="5375345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3843D9-04BC-0FC4-D570-722DA9911E93}"/>
              </a:ext>
            </a:extLst>
          </p:cNvPr>
          <p:cNvSpPr/>
          <p:nvPr userDrawn="1"/>
        </p:nvSpPr>
        <p:spPr>
          <a:xfrm>
            <a:off x="5504686" y="2"/>
            <a:ext cx="6687313" cy="1892298"/>
          </a:xfrm>
          <a:prstGeom prst="rect">
            <a:avLst/>
          </a:prstGeom>
          <a:solidFill>
            <a:srgbClr val="22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9887C384-34E8-F674-EA6A-5CA2BB72B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920" y="687237"/>
            <a:ext cx="5396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145409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C02DE80-4013-B141-AFBB-3453664DEB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15888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474289-AEFE-8749-A850-38D75509A2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38667" y="6230225"/>
            <a:ext cx="395211" cy="486414"/>
          </a:xfrm>
          <a:prstGeom prst="rect">
            <a:avLst/>
          </a:prstGeom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C441163-68C0-FE4B-D6D1-9611D8E955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4747" y="2310939"/>
            <a:ext cx="5375345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B94111-AB34-BC9B-07DF-76665EE90CE0}"/>
              </a:ext>
            </a:extLst>
          </p:cNvPr>
          <p:cNvSpPr/>
          <p:nvPr userDrawn="1"/>
        </p:nvSpPr>
        <p:spPr>
          <a:xfrm>
            <a:off x="0" y="0"/>
            <a:ext cx="6687313" cy="1892298"/>
          </a:xfrm>
          <a:prstGeom prst="rect">
            <a:avLst/>
          </a:prstGeom>
          <a:solidFill>
            <a:srgbClr val="22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000F7503-EE76-2F57-D80C-96B0DA0B01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4" y="687235"/>
            <a:ext cx="5396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1026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solidFill>
          <a:srgbClr val="99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FC6D11-46BE-7542-8DA4-F93D1039D70F}"/>
              </a:ext>
            </a:extLst>
          </p:cNvPr>
          <p:cNvSpPr txBox="1"/>
          <p:nvPr userDrawn="1"/>
        </p:nvSpPr>
        <p:spPr>
          <a:xfrm>
            <a:off x="7611762" y="4683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CA8637C-18C4-4D19-0A47-3EAE946DD6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57150" y="10456"/>
            <a:ext cx="5572120" cy="6858000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349D823-E3AC-7025-6870-C6A4A4B4B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24448" y="4597486"/>
            <a:ext cx="5735752" cy="34925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83FF93BB-8726-446C-6B61-ADF8C8A23B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4448" y="2668400"/>
            <a:ext cx="5735752" cy="1725520"/>
          </a:xfrm>
        </p:spPr>
        <p:txBody>
          <a:bodyPr tIns="91440" bIns="91440" anchor="ctr" anchorCtr="0">
            <a:noAutofit/>
          </a:bodyPr>
          <a:lstStyle>
            <a:lvl1pPr>
              <a:lnSpc>
                <a:spcPct val="100000"/>
              </a:lnSpc>
              <a:defRPr sz="6000" b="1" i="0" cap="none" baseline="0">
                <a:solidFill>
                  <a:srgbClr val="22404D"/>
                </a:solidFill>
                <a:latin typeface="Montserrat ExtraBold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211560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C02DE80-4013-B141-AFBB-3453664DEB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FA1A979-30AA-4541-9A20-8ED072217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14779" y="6230227"/>
            <a:ext cx="395211" cy="486414"/>
          </a:xfrm>
          <a:prstGeom prst="rect">
            <a:avLst/>
          </a:prstGeom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AE83672A-8A2F-2AC5-1276-B97883B428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9433" y="2310941"/>
            <a:ext cx="5375345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FDA8-08CC-93E1-76AD-82149E75BFA5}"/>
              </a:ext>
            </a:extLst>
          </p:cNvPr>
          <p:cNvSpPr/>
          <p:nvPr userDrawn="1"/>
        </p:nvSpPr>
        <p:spPr>
          <a:xfrm>
            <a:off x="5504686" y="2"/>
            <a:ext cx="6687313" cy="1892298"/>
          </a:xfrm>
          <a:prstGeom prst="rect">
            <a:avLst/>
          </a:prstGeom>
          <a:solidFill>
            <a:srgbClr val="008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5643C1F2-F0C7-59BD-955F-63A59D383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920" y="687237"/>
            <a:ext cx="5396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2316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C02DE80-4013-B141-AFBB-3453664DEB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7313" y="-32679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FA1A979-30AA-4541-9A20-8ED072217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0091" y="6197546"/>
            <a:ext cx="395211" cy="486414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1E154DA-5E82-DD10-8840-60E3760D99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4747" y="2310939"/>
            <a:ext cx="5375345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7EC437-D42B-620B-CECC-09E35884FF18}"/>
              </a:ext>
            </a:extLst>
          </p:cNvPr>
          <p:cNvSpPr/>
          <p:nvPr userDrawn="1"/>
        </p:nvSpPr>
        <p:spPr>
          <a:xfrm>
            <a:off x="0" y="0"/>
            <a:ext cx="6687313" cy="1892298"/>
          </a:xfrm>
          <a:prstGeom prst="rect">
            <a:avLst/>
          </a:prstGeom>
          <a:solidFill>
            <a:srgbClr val="008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D53B0891-4617-0F4B-C8BF-BD93123DC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4" y="687235"/>
            <a:ext cx="5396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818346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C02DE80-4013-B141-AFBB-3453664DEB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07981CD-F24A-5948-98B6-2AE6BBB3B6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14779" y="6230227"/>
            <a:ext cx="395211" cy="486414"/>
          </a:xfrm>
          <a:prstGeom prst="rect">
            <a:avLst/>
          </a:prstGeom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3F3CAE27-71EA-48AB-DF10-D9F55DD4BB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9433" y="2310941"/>
            <a:ext cx="5375345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896A0-C008-4342-DA06-B76690010D93}"/>
              </a:ext>
            </a:extLst>
          </p:cNvPr>
          <p:cNvSpPr/>
          <p:nvPr userDrawn="1"/>
        </p:nvSpPr>
        <p:spPr>
          <a:xfrm>
            <a:off x="5504686" y="2"/>
            <a:ext cx="6687313" cy="1892298"/>
          </a:xfrm>
          <a:prstGeom prst="rect">
            <a:avLst/>
          </a:prstGeom>
          <a:solidFill>
            <a:srgbClr val="287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23EBDE2A-05E6-A0BC-20ED-BACA9DB76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920" y="687237"/>
            <a:ext cx="5396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93861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C02DE80-4013-B141-AFBB-3453664DEB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7313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07981CD-F24A-5948-98B6-2AE6BBB3B6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0091" y="6230225"/>
            <a:ext cx="395211" cy="486414"/>
          </a:xfrm>
          <a:prstGeom prst="rect">
            <a:avLst/>
          </a:prstGeom>
        </p:spPr>
      </p:pic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FCC12C0-D464-651F-3E29-EFAB98AC4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4747" y="2310939"/>
            <a:ext cx="5375345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75CF59-E330-3950-D290-53C59DFA11EE}"/>
              </a:ext>
            </a:extLst>
          </p:cNvPr>
          <p:cNvSpPr/>
          <p:nvPr userDrawn="1"/>
        </p:nvSpPr>
        <p:spPr>
          <a:xfrm>
            <a:off x="0" y="0"/>
            <a:ext cx="6687313" cy="1892298"/>
          </a:xfrm>
          <a:prstGeom prst="rect">
            <a:avLst/>
          </a:prstGeom>
          <a:solidFill>
            <a:srgbClr val="287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456E3D6A-E8C1-5276-84E9-1DE2C24B8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4" y="687235"/>
            <a:ext cx="5396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55458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28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C28E7E2-FFC0-7A18-D5D6-D6DB163E72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430079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70D64-867F-8C83-05D7-90CD0B49E5D9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008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8FAA974-D91E-D798-018F-170F91810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D1C8BB0-9196-165E-EF6A-53426F103B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30433" y="693864"/>
            <a:ext cx="492175" cy="6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546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0A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CDBDAD-CAFE-60FD-747B-C3CA20479C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430079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CD2932-DD29-3C81-1322-D0003E7C3871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22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84BDBB0-1B94-9B0C-72D8-8B2253242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AAE460-6668-DF2E-A01C-78F0ABE77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30433" y="693864"/>
            <a:ext cx="492175" cy="6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00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28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E60DA0D-29CA-CF63-9474-00C8F9AB7D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430079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73299-465E-241F-14CD-8E377DA645A5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99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3F0AFCEF-1419-BAC5-D25C-CF97C62CD8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53D6AB6-7430-C747-8928-F34B4FAA4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30432" y="683159"/>
            <a:ext cx="505405" cy="62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782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08B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5DBCA35-BE0C-8ED0-3517-DCA869CF49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430079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EB846D-73C8-AB9F-505D-7D0A61227B9A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22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369DD91F-6E82-823A-E47B-E74518C9B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4677F99-5615-965F-81E9-592E2C626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30433" y="693864"/>
            <a:ext cx="492175" cy="6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413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A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E77B758-7CAA-1576-6EF8-E7E4339EA4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430079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34206-101B-60AC-9128-F1179B1838F7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28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8BA5573-DEF4-DF20-0641-2BF208599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060DFC1-17FD-9511-0964-2B851D863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30433" y="693864"/>
            <a:ext cx="492175" cy="6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638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C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AEBDA2D6-712C-3970-0D06-BC9F67C742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430079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D8A43-425C-CD67-4114-AB2E79994F66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22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93F14C2A-78FA-9E2A-616E-F4B1C81E9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45F0B3D-0401-4765-D11E-F0938B614C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30433" y="693864"/>
            <a:ext cx="492175" cy="6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6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rgbClr val="2870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538C758-9328-7748-B012-EE17F60E7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54915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C6D11-46BE-7542-8DA4-F93D1039D70F}"/>
              </a:ext>
            </a:extLst>
          </p:cNvPr>
          <p:cNvSpPr txBox="1"/>
          <p:nvPr userDrawn="1"/>
        </p:nvSpPr>
        <p:spPr>
          <a:xfrm>
            <a:off x="7611762" y="4683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B3934C4-AA0B-4514-2105-8E9B1EC48A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24448" y="4597486"/>
            <a:ext cx="5735752" cy="34925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C15B732-5BC1-9A9D-8DF6-0417AD96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4448" y="2668400"/>
            <a:ext cx="5735752" cy="1725520"/>
          </a:xfrm>
        </p:spPr>
        <p:txBody>
          <a:bodyPr tIns="91440" bIns="91440" anchor="ctr" anchorCtr="0">
            <a:noAutofit/>
          </a:bodyPr>
          <a:lstStyle>
            <a:lvl1pPr>
              <a:lnSpc>
                <a:spcPct val="100000"/>
              </a:lnSpc>
              <a:defRPr sz="6000" b="1" i="0" cap="none" baseline="0">
                <a:solidFill>
                  <a:schemeClr val="bg1"/>
                </a:solidFill>
                <a:latin typeface="Montserrat ExtraBold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175744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rgbClr val="99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1797A30-BC3D-0086-766F-B29BE909D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430079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1B45FD-6F02-CBC6-B7F8-0633ED34F1BB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28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81507F49-9DF7-022B-62BE-54ABE9413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DA3FE1-B193-7965-3D79-9E4A002C90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30433" y="693864"/>
            <a:ext cx="492175" cy="6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890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8FC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7742CB5-CE98-20BA-DE73-6D3D998E9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430079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B01BD-29F1-74A4-094F-8598F4A890C6}"/>
              </a:ext>
            </a:extLst>
          </p:cNvPr>
          <p:cNvSpPr/>
          <p:nvPr userDrawn="1"/>
        </p:nvSpPr>
        <p:spPr>
          <a:xfrm>
            <a:off x="0" y="2"/>
            <a:ext cx="12192000" cy="1892298"/>
          </a:xfrm>
          <a:prstGeom prst="rect">
            <a:avLst/>
          </a:prstGeom>
          <a:solidFill>
            <a:srgbClr val="22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000" b="1" i="0">
              <a:latin typeface="Montserrat SemiBold" pitchFamily="2" charset="77"/>
            </a:endParaRP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16FC1FC2-7E1C-B468-161A-C6DBE12C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6872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8CEF8AA-657F-22CB-49C7-B9227FA40B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30433" y="693864"/>
            <a:ext cx="492175" cy="6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334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FC73A1-793B-0B79-2CF2-12F129059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0462"/>
          <a:stretch/>
        </p:blipFill>
        <p:spPr>
          <a:xfrm>
            <a:off x="0" y="-788678"/>
            <a:ext cx="12192000" cy="764667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BC8B8DB-DEEE-9408-C878-D26E00EFB1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30433" y="465264"/>
            <a:ext cx="492175" cy="605752"/>
          </a:xfrm>
          <a:prstGeom prst="rect">
            <a:avLst/>
          </a:prstGeom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D70BB957-8170-23FE-F854-DDAA44D10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5348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063784A4-6D58-0950-C05F-925315C831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00145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Montserrat SemiBold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87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49D72-DDA3-23F3-37AE-176D4F5AFE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b="26798"/>
          <a:stretch/>
        </p:blipFill>
        <p:spPr>
          <a:xfrm>
            <a:off x="0" y="-116798"/>
            <a:ext cx="12192000" cy="69747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0DAB90C-8FE5-C49C-7DC9-E7DCEEE260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08616" y="435849"/>
            <a:ext cx="539900" cy="664493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A82030D-989F-848A-CC84-D1D618E8E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5348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B0AE13-79A2-5EAE-4654-382C11217F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00145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i="0">
                <a:solidFill>
                  <a:srgbClr val="22404D"/>
                </a:solidFill>
                <a:latin typeface="Montserrat SemiBold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171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B172B7-0B26-49D6-7E34-DE2E7922A2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426" t="1" r="1" b="33645"/>
          <a:stretch/>
        </p:blipFill>
        <p:spPr>
          <a:xfrm>
            <a:off x="0" y="-228600"/>
            <a:ext cx="12420599" cy="70865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B7C546E-D011-6653-C103-9FFEEC6A03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30433" y="465264"/>
            <a:ext cx="492175" cy="60575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E5E3B19-AC81-6D0B-11A6-72C4A58FD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5348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2DD820B-FA35-0909-E33C-5573CBD7C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00145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Montserrat SemiBold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53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11DE-EE5A-CF28-3F1D-9306714077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85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D70BB957-8170-23FE-F854-DDAA44D10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50" y="534837"/>
            <a:ext cx="11070858" cy="605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 i="0">
                <a:solidFill>
                  <a:srgbClr val="22404D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9BE7DED-7DAD-9674-2365-DEACC72DD7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08616" y="435849"/>
            <a:ext cx="539900" cy="664493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AB3C026F-5903-24A4-4366-A454A0582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50" y="2001454"/>
            <a:ext cx="11070858" cy="4033586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i="0">
                <a:solidFill>
                  <a:srgbClr val="22404D"/>
                </a:solidFill>
                <a:latin typeface="Montserrat SemiBold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878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F12EA1-5FB7-AB41-AD5F-31662B066A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4649" y="-60512"/>
            <a:ext cx="12461298" cy="69790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270047-8330-694C-9A06-D901A2D06BC6}"/>
              </a:ext>
            </a:extLst>
          </p:cNvPr>
          <p:cNvSpPr/>
          <p:nvPr userDrawn="1"/>
        </p:nvSpPr>
        <p:spPr>
          <a:xfrm>
            <a:off x="710452" y="1526415"/>
            <a:ext cx="10771094" cy="47380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1A17C7C2-EB4F-6947-8A02-F583EF82FE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5105" y="1841374"/>
            <a:ext cx="9583907" cy="118876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>
                <a:solidFill>
                  <a:srgbClr val="004A53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AE693A6-F289-8645-A26C-D3ED24C11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5105" y="3412369"/>
            <a:ext cx="9583907" cy="16127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4A53"/>
                </a:solidFill>
                <a:latin typeface="Montserrat SemiBold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8348465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8674A1-86A8-AE4F-995A-D57AC853C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373" y="-1"/>
            <a:ext cx="12382381" cy="695211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FFA9E6-8DED-CC4D-ACEB-8C6D93438273}"/>
              </a:ext>
            </a:extLst>
          </p:cNvPr>
          <p:cNvCxnSpPr>
            <a:cxnSpLocks/>
          </p:cNvCxnSpPr>
          <p:nvPr userDrawn="1"/>
        </p:nvCxnSpPr>
        <p:spPr>
          <a:xfrm>
            <a:off x="344030" y="-2318448"/>
            <a:ext cx="11065027" cy="0"/>
          </a:xfrm>
          <a:prstGeom prst="line">
            <a:avLst/>
          </a:prstGeom>
          <a:ln w="28575">
            <a:solidFill>
              <a:srgbClr val="004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51AF669-BA9D-D9F0-EE96-FCB4C3EBEA1A}"/>
              </a:ext>
            </a:extLst>
          </p:cNvPr>
          <p:cNvSpPr/>
          <p:nvPr userDrawn="1"/>
        </p:nvSpPr>
        <p:spPr>
          <a:xfrm>
            <a:off x="791134" y="1526415"/>
            <a:ext cx="10771094" cy="47380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E4E57A8-2E25-169A-2669-2EA505172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5787" y="1841374"/>
            <a:ext cx="9583907" cy="118876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>
                <a:solidFill>
                  <a:srgbClr val="004A53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6E3792B-CA89-915E-3A2F-8A4042175A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15787" y="3412369"/>
            <a:ext cx="9503225" cy="16127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4A53"/>
                </a:solidFill>
                <a:latin typeface="Montserrat SemiBold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289236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6E2D3-B8B0-BC46-B978-B26C0B442E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52" y="0"/>
            <a:ext cx="12228104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A086F7-A530-A749-B070-F832EFB7E275}"/>
              </a:ext>
            </a:extLst>
          </p:cNvPr>
          <p:cNvSpPr/>
          <p:nvPr userDrawn="1"/>
        </p:nvSpPr>
        <p:spPr>
          <a:xfrm>
            <a:off x="710453" y="1472627"/>
            <a:ext cx="10771094" cy="47380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DE7A0570-89EC-CB24-D4CD-B8527416C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5105" y="1841374"/>
            <a:ext cx="9583907" cy="118876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>
                <a:solidFill>
                  <a:srgbClr val="004A53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359404D-A71F-3BBC-8EDE-0A10ED67C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5105" y="3412369"/>
            <a:ext cx="9583907" cy="16127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4A53"/>
                </a:solidFill>
                <a:latin typeface="Montserrat SemiBold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462329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altLang="zh-HK"/>
              <a:t>Click to edit Master title style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9DA13F6-22A7-8099-CE5B-F755160D7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24400" y="6205539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14CEC828-9CE0-4821-8CBC-286E4FC61D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876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rgbClr val="008B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538C758-9328-7748-B012-EE17F60E7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54915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C6D11-46BE-7542-8DA4-F93D1039D70F}"/>
              </a:ext>
            </a:extLst>
          </p:cNvPr>
          <p:cNvSpPr txBox="1"/>
          <p:nvPr userDrawn="1"/>
        </p:nvSpPr>
        <p:spPr>
          <a:xfrm>
            <a:off x="7611762" y="4683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75FE57E-8241-F445-BD53-8BFE06082A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24448" y="4597486"/>
            <a:ext cx="5735752" cy="34925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8F450E2E-DE55-FAC2-92B9-66F01BA87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4448" y="2668400"/>
            <a:ext cx="5735752" cy="1725520"/>
          </a:xfrm>
        </p:spPr>
        <p:txBody>
          <a:bodyPr tIns="91440" bIns="91440" anchor="ctr" anchorCtr="0">
            <a:noAutofit/>
          </a:bodyPr>
          <a:lstStyle>
            <a:lvl1pPr>
              <a:lnSpc>
                <a:spcPct val="100000"/>
              </a:lnSpc>
              <a:defRPr sz="6000" b="1" i="0" cap="none" baseline="0">
                <a:solidFill>
                  <a:schemeClr val="bg1"/>
                </a:solidFill>
                <a:latin typeface="Montserrat ExtraBold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4353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rgbClr val="8FC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FC6D11-46BE-7542-8DA4-F93D1039D70F}"/>
              </a:ext>
            </a:extLst>
          </p:cNvPr>
          <p:cNvSpPr txBox="1"/>
          <p:nvPr userDrawn="1"/>
        </p:nvSpPr>
        <p:spPr>
          <a:xfrm>
            <a:off x="7611762" y="4683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CA8637C-18C4-4D19-0A47-3EAE946DD6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57150" y="10456"/>
            <a:ext cx="5572120" cy="6858000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628D04B0-657D-F2FA-8434-D7CB41ADA0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24448" y="4597486"/>
            <a:ext cx="5735752" cy="34925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22404D"/>
                </a:solidFill>
                <a:latin typeface="Montserrat Medium" pitchFamily="2" charset="77"/>
                <a:ea typeface="Roboto" panose="02000000000000000000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5A0DA9C3-B5FC-74D0-BB2B-D8FADA00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4448" y="2668400"/>
            <a:ext cx="5735752" cy="1725520"/>
          </a:xfrm>
        </p:spPr>
        <p:txBody>
          <a:bodyPr tIns="91440" bIns="91440" anchor="ctr" anchorCtr="0">
            <a:noAutofit/>
          </a:bodyPr>
          <a:lstStyle>
            <a:lvl1pPr>
              <a:lnSpc>
                <a:spcPct val="100000"/>
              </a:lnSpc>
              <a:defRPr sz="6000" b="1" i="0" cap="none" baseline="0">
                <a:solidFill>
                  <a:srgbClr val="22404D"/>
                </a:solidFill>
                <a:latin typeface="Montserrat ExtraBold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9532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rgbClr val="28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D83350ED-FEDA-A84E-AC8A-3A419A4825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823D7DBA-FBB3-1B45-94F7-B9E3D2F247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A8C3EF08-F063-8933-6323-234C4D5A2C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89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28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D83350ED-FEDA-A84E-AC8A-3A419A4825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7313" y="-16339"/>
            <a:ext cx="5504687" cy="6890677"/>
          </a:xfrm>
          <a:custGeom>
            <a:avLst/>
            <a:gdLst>
              <a:gd name="connsiteX0" fmla="*/ 0 w 3640975"/>
              <a:gd name="connsiteY0" fmla="*/ 0 h 4557713"/>
              <a:gd name="connsiteX1" fmla="*/ 3640975 w 3640975"/>
              <a:gd name="connsiteY1" fmla="*/ 0 h 4557713"/>
              <a:gd name="connsiteX2" fmla="*/ 3640975 w 3640975"/>
              <a:gd name="connsiteY2" fmla="*/ 4557713 h 4557713"/>
              <a:gd name="connsiteX3" fmla="*/ 0 w 3640975"/>
              <a:gd name="connsiteY3" fmla="*/ 4557713 h 45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975" h="4557713">
                <a:moveTo>
                  <a:pt x="0" y="0"/>
                </a:moveTo>
                <a:lnTo>
                  <a:pt x="3640975" y="0"/>
                </a:lnTo>
                <a:lnTo>
                  <a:pt x="3640975" y="4557713"/>
                </a:lnTo>
                <a:lnTo>
                  <a:pt x="0" y="4557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7490AB7-3679-0C9A-994B-55BDB0BC6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073" y="1918044"/>
            <a:ext cx="5504687" cy="2630283"/>
          </a:xfr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Montserrat Medium" pitchFamily="2" charset="77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</a:p>
          <a:p>
            <a:pPr lvl="0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A6576D48-A798-7969-B577-62BA4963A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73" y="667756"/>
            <a:ext cx="5504687" cy="719456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ct val="100000"/>
              </a:lnSpc>
              <a:defRPr sz="5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0011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77873-0E55-BA42-B5AE-EDF8F756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088B2-2D0C-574B-A04B-F6B199ED9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235D5-DCB9-D449-960D-74D80EDFE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BDC78-0C2B-CA4C-98BD-3FDEC1F476F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0A7A1-BC3E-374F-B487-193703E97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0D4D1-57DD-1A4F-B322-0DAA9DD3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A2423-F197-024F-A294-BA8F9B662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8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61" r:id="rId2"/>
    <p:sldLayoutId id="2147483698" r:id="rId3"/>
    <p:sldLayoutId id="2147483733" r:id="rId4"/>
    <p:sldLayoutId id="2147483735" r:id="rId5"/>
    <p:sldLayoutId id="2147483696" r:id="rId6"/>
    <p:sldLayoutId id="2147483734" r:id="rId7"/>
    <p:sldLayoutId id="2147483712" r:id="rId8"/>
    <p:sldLayoutId id="2147483683" r:id="rId9"/>
    <p:sldLayoutId id="2147483684" r:id="rId10"/>
    <p:sldLayoutId id="2147483723" r:id="rId11"/>
    <p:sldLayoutId id="2147483736" r:id="rId12"/>
    <p:sldLayoutId id="2147483737" r:id="rId13"/>
    <p:sldLayoutId id="2147483685" r:id="rId14"/>
    <p:sldLayoutId id="2147483713" r:id="rId15"/>
    <p:sldLayoutId id="2147483687" r:id="rId16"/>
    <p:sldLayoutId id="2147483714" r:id="rId17"/>
    <p:sldLayoutId id="2147483671" r:id="rId18"/>
    <p:sldLayoutId id="2147483715" r:id="rId19"/>
    <p:sldLayoutId id="2147483738" r:id="rId20"/>
    <p:sldLayoutId id="2147483706" r:id="rId21"/>
    <p:sldLayoutId id="2147483705" r:id="rId22"/>
    <p:sldLayoutId id="2147483722" r:id="rId23"/>
    <p:sldLayoutId id="2147483710" r:id="rId24"/>
    <p:sldLayoutId id="2147483707" r:id="rId25"/>
    <p:sldLayoutId id="2147483720" r:id="rId26"/>
    <p:sldLayoutId id="2147483721" r:id="rId27"/>
    <p:sldLayoutId id="2147483678" r:id="rId28"/>
    <p:sldLayoutId id="2147483676" r:id="rId29"/>
    <p:sldLayoutId id="2147483677" r:id="rId30"/>
    <p:sldLayoutId id="2147483680" r:id="rId31"/>
    <p:sldLayoutId id="2147483681" r:id="rId32"/>
    <p:sldLayoutId id="2147483742" r:id="rId33"/>
    <p:sldLayoutId id="2147483690" r:id="rId34"/>
    <p:sldLayoutId id="2147483728" r:id="rId35"/>
    <p:sldLayoutId id="2147483689" r:id="rId36"/>
    <p:sldLayoutId id="2147483730" r:id="rId37"/>
    <p:sldLayoutId id="2147483691" r:id="rId38"/>
    <p:sldLayoutId id="2147483729" r:id="rId39"/>
    <p:sldLayoutId id="2147483693" r:id="rId40"/>
    <p:sldLayoutId id="2147483731" r:id="rId41"/>
    <p:sldLayoutId id="2147483694" r:id="rId42"/>
    <p:sldLayoutId id="2147483732" r:id="rId43"/>
    <p:sldLayoutId id="2147483650" r:id="rId44"/>
    <p:sldLayoutId id="2147483651" r:id="rId45"/>
    <p:sldLayoutId id="2147483653" r:id="rId46"/>
    <p:sldLayoutId id="2147483654" r:id="rId47"/>
    <p:sldLayoutId id="2147483741" r:id="rId48"/>
    <p:sldLayoutId id="2147483655" r:id="rId49"/>
    <p:sldLayoutId id="2147483656" r:id="rId50"/>
    <p:sldLayoutId id="2147483659" r:id="rId51"/>
    <p:sldLayoutId id="2147483724" r:id="rId52"/>
    <p:sldLayoutId id="2147483725" r:id="rId53"/>
    <p:sldLayoutId id="2147483726" r:id="rId54"/>
    <p:sldLayoutId id="2147483727" r:id="rId55"/>
    <p:sldLayoutId id="2147483662" r:id="rId56"/>
    <p:sldLayoutId id="2147483663" r:id="rId57"/>
    <p:sldLayoutId id="2147483664" r:id="rId58"/>
    <p:sldLayoutId id="2147483743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ontserrat Extra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1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B48B9DB-560C-8CC7-95DA-3A83C4508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E978C8E3-166E-10D4-54DB-04B5E7C6C5AE}"/>
              </a:ext>
            </a:extLst>
          </p:cNvPr>
          <p:cNvSpPr txBox="1">
            <a:spLocks/>
          </p:cNvSpPr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Mengenal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konsep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dasar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keuangan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42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7A076-141C-EFF5-5E33-F7B51F37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664827"/>
              </p:ext>
            </p:extLst>
          </p:nvPr>
        </p:nvGraphicFramePr>
        <p:xfrm>
          <a:off x="1500187" y="1566863"/>
          <a:ext cx="8763000" cy="8047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512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Montserrat" panose="00000500000000000000" pitchFamily="2" charset="0"/>
                        </a:rPr>
                        <a:t>BIAYA TETAP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Montserrat" panose="00000500000000000000" pitchFamily="2" charset="0"/>
                        </a:rPr>
                        <a:t>BIAYA GAJI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Montserrat" panose="00000500000000000000" pitchFamily="2" charset="0"/>
                        </a:rPr>
                        <a:t>BIAYA PEMASARAN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Montserrat" panose="00000500000000000000" pitchFamily="2" charset="0"/>
                        </a:rPr>
                        <a:t>BIAYA PERALATAN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2000" dirty="0">
                        <a:latin typeface="Montserrat" panose="00000500000000000000" pitchFamily="2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555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Montserrat" panose="00000500000000000000" pitchFamily="2" charset="0"/>
                        </a:rPr>
                        <a:t>BIAYA TIDAK TETAP 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000" dirty="0">
                          <a:latin typeface="Montserrat" panose="00000500000000000000" pitchFamily="2" charset="0"/>
                        </a:rPr>
                        <a:t>BIAYA BAHAN BAKU 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000" dirty="0">
                        <a:latin typeface="Montserrat" panose="00000500000000000000" pitchFamily="2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000" b="1" dirty="0">
                          <a:latin typeface="Montserrat" panose="00000500000000000000" pitchFamily="2" charset="0"/>
                        </a:rPr>
                        <a:t>PENENTUAN HARGA JUAL 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000" dirty="0">
                        <a:latin typeface="Montserrat" panose="00000500000000000000" pitchFamily="2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000" b="1" dirty="0">
                          <a:latin typeface="Montserrat" panose="00000500000000000000" pitchFamily="2" charset="0"/>
                        </a:rPr>
                        <a:t>BEP</a:t>
                      </a:r>
                      <a:r>
                        <a:rPr lang="en-US" sz="2000" dirty="0">
                          <a:latin typeface="Montserrat" panose="00000500000000000000" pitchFamily="2" charset="0"/>
                        </a:rPr>
                        <a:t> / </a:t>
                      </a:r>
                      <a:r>
                        <a:rPr lang="en-US" sz="2000" b="1" dirty="0">
                          <a:latin typeface="Montserrat" panose="00000500000000000000" pitchFamily="2" charset="0"/>
                        </a:rPr>
                        <a:t>TITIK IMPAS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000" dirty="0">
                        <a:latin typeface="Montserrat" panose="00000500000000000000" pitchFamily="2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000" b="1" dirty="0">
                          <a:latin typeface="Montserrat" panose="00000500000000000000" pitchFamily="2" charset="0"/>
                        </a:rPr>
                        <a:t>PERHITUNGAN PENDAPATAN</a:t>
                      </a:r>
                    </a:p>
                    <a:p>
                      <a:endParaRPr lang="en-US" sz="2000" dirty="0">
                        <a:latin typeface="Montserrat" panose="00000500000000000000" pitchFamily="2" charset="0"/>
                      </a:endParaRPr>
                    </a:p>
                    <a:p>
                      <a:endParaRPr lang="en-US" sz="2000" dirty="0">
                        <a:latin typeface="Montserrat" panose="00000500000000000000" pitchFamily="2" charset="0"/>
                      </a:endParaRPr>
                    </a:p>
                    <a:p>
                      <a:endParaRPr lang="en-US" sz="2000" dirty="0">
                        <a:latin typeface="Montserrat" panose="00000500000000000000" pitchFamily="2" charset="0"/>
                      </a:endParaRPr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T="45722" marB="4572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729C7F1-87AA-6DB7-81EE-82705E15B955}"/>
              </a:ext>
            </a:extLst>
          </p:cNvPr>
          <p:cNvCxnSpPr/>
          <p:nvPr/>
        </p:nvCxnSpPr>
        <p:spPr>
          <a:xfrm>
            <a:off x="5599112" y="1795462"/>
            <a:ext cx="2133600" cy="1219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0D4C609-E025-5EF9-A170-4824163FD929}"/>
              </a:ext>
            </a:extLst>
          </p:cNvPr>
          <p:cNvCxnSpPr>
            <a:cxnSpLocks/>
          </p:cNvCxnSpPr>
          <p:nvPr/>
        </p:nvCxnSpPr>
        <p:spPr>
          <a:xfrm flipV="1">
            <a:off x="5715002" y="3114676"/>
            <a:ext cx="1978025" cy="11779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105C83-3B23-4F24-2F96-062EB645CDA0}"/>
              </a:ext>
            </a:extLst>
          </p:cNvPr>
          <p:cNvSpPr/>
          <p:nvPr/>
        </p:nvSpPr>
        <p:spPr>
          <a:xfrm>
            <a:off x="7818438" y="2128838"/>
            <a:ext cx="2897187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TOTAL BIAYA = KEBUTUHAN MODAL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0B55914-2D25-2065-1530-611C432FC9D0}"/>
              </a:ext>
            </a:extLst>
          </p:cNvPr>
          <p:cNvSpPr txBox="1">
            <a:spLocks/>
          </p:cNvSpPr>
          <p:nvPr/>
        </p:nvSpPr>
        <p:spPr>
          <a:xfrm>
            <a:off x="566738" y="344702"/>
            <a:ext cx="11177586" cy="14441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4000" dirty="0" err="1">
                <a:solidFill>
                  <a:schemeClr val="tx1"/>
                </a:solidFill>
              </a:rPr>
              <a:t>Konsep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keuangan</a:t>
            </a:r>
            <a:r>
              <a:rPr lang="en-US" sz="4000" dirty="0">
                <a:solidFill>
                  <a:schemeClr val="tx1"/>
                </a:solidFill>
              </a:rPr>
              <a:t>  Student Company </a:t>
            </a:r>
            <a:endParaRPr lang="en-ID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E978C8E3-166E-10D4-54DB-04B5E7C6C5AE}"/>
              </a:ext>
            </a:extLst>
          </p:cNvPr>
          <p:cNvSpPr txBox="1">
            <a:spLocks/>
          </p:cNvSpPr>
          <p:nvPr/>
        </p:nvSpPr>
        <p:spPr>
          <a:xfrm>
            <a:off x="352426" y="701890"/>
            <a:ext cx="11177586" cy="14441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4000" dirty="0"/>
              <a:t>Break Even Point (BEP)</a:t>
            </a:r>
            <a:endParaRPr lang="en-ID" sz="4000" dirty="0"/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7266ADAD-0AFB-6AA4-DDDC-CD3091C9D476}"/>
              </a:ext>
            </a:extLst>
          </p:cNvPr>
          <p:cNvSpPr/>
          <p:nvPr/>
        </p:nvSpPr>
        <p:spPr>
          <a:xfrm>
            <a:off x="870585" y="2632359"/>
            <a:ext cx="670536" cy="66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4C29933-06B2-C35F-716F-D4C4DA15F9B9}"/>
              </a:ext>
            </a:extLst>
          </p:cNvPr>
          <p:cNvSpPr txBox="1"/>
          <p:nvPr/>
        </p:nvSpPr>
        <p:spPr>
          <a:xfrm>
            <a:off x="1921894" y="2826500"/>
            <a:ext cx="5521894" cy="65919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 marR="30479">
              <a:lnSpc>
                <a:spcPts val="1805"/>
              </a:lnSpc>
            </a:pP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Salah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satu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komponen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biaya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yang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penting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dalam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keuangan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endParaRPr dirty="0">
              <a:latin typeface="Montserrat"/>
              <a:cs typeface="Montserrat"/>
            </a:endParaRPr>
          </a:p>
        </p:txBody>
      </p:sp>
      <p:sp>
        <p:nvSpPr>
          <p:cNvPr id="5" name="object 19">
            <a:extLst>
              <a:ext uri="{FF2B5EF4-FFF2-40B4-BE49-F238E27FC236}">
                <a16:creationId xmlns:a16="http://schemas.microsoft.com/office/drawing/2014/main" id="{709DB504-E651-BC8A-0A54-F9684B5C611A}"/>
              </a:ext>
            </a:extLst>
          </p:cNvPr>
          <p:cNvSpPr/>
          <p:nvPr/>
        </p:nvSpPr>
        <p:spPr>
          <a:xfrm>
            <a:off x="865822" y="3713446"/>
            <a:ext cx="670536" cy="66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FC7F48B4-3B61-CC10-E04C-4FA9E5550AA1}"/>
              </a:ext>
            </a:extLst>
          </p:cNvPr>
          <p:cNvSpPr txBox="1"/>
          <p:nvPr/>
        </p:nvSpPr>
        <p:spPr>
          <a:xfrm>
            <a:off x="1931419" y="3921875"/>
            <a:ext cx="5521894" cy="65919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 marR="30479">
              <a:lnSpc>
                <a:spcPts val="1805"/>
              </a:lnSpc>
            </a:pP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Perhitungan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keuangan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dalam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bisnis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untuk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mengetahui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berpa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besar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penjualan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agar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mencapai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titik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impas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atau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balik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modal </a:t>
            </a:r>
            <a:endParaRPr dirty="0">
              <a:latin typeface="Montserrat"/>
              <a:cs typeface="Montserrat"/>
            </a:endParaRPr>
          </a:p>
        </p:txBody>
      </p:sp>
      <p:sp>
        <p:nvSpPr>
          <p:cNvPr id="7" name="object 19">
            <a:extLst>
              <a:ext uri="{FF2B5EF4-FFF2-40B4-BE49-F238E27FC236}">
                <a16:creationId xmlns:a16="http://schemas.microsoft.com/office/drawing/2014/main" id="{62C1962D-98CD-4BD5-D717-14C39C18B415}"/>
              </a:ext>
            </a:extLst>
          </p:cNvPr>
          <p:cNvSpPr/>
          <p:nvPr/>
        </p:nvSpPr>
        <p:spPr>
          <a:xfrm>
            <a:off x="846773" y="5051710"/>
            <a:ext cx="670536" cy="66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37B2E43-9FA6-D680-1DAA-BAC960ACDAB7}"/>
              </a:ext>
            </a:extLst>
          </p:cNvPr>
          <p:cNvSpPr txBox="1"/>
          <p:nvPr/>
        </p:nvSpPr>
        <p:spPr>
          <a:xfrm>
            <a:off x="1898081" y="5102976"/>
            <a:ext cx="5521894" cy="65919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 marR="30479">
              <a:lnSpc>
                <a:spcPts val="1805"/>
              </a:lnSpc>
            </a:pP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BEP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berpera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n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sebagai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tolak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ukur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dalam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memulai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sebuah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usaha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endParaRPr dirty="0"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5589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696110-7141-7573-3A6E-7045FAB5F2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87600" y="0"/>
            <a:ext cx="5504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F72E14-9F0D-7174-F338-06EA0955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73" y="753481"/>
            <a:ext cx="5504687" cy="719456"/>
          </a:xfrm>
        </p:spPr>
        <p:txBody>
          <a:bodyPr/>
          <a:lstStyle/>
          <a:p>
            <a:r>
              <a:rPr lang="en-US" dirty="0" err="1"/>
              <a:t>Pendapatan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EB0435D-84D7-45C1-E599-FFB3E2951E28}"/>
              </a:ext>
            </a:extLst>
          </p:cNvPr>
          <p:cNvSpPr txBox="1">
            <a:spLocks/>
          </p:cNvSpPr>
          <p:nvPr/>
        </p:nvSpPr>
        <p:spPr>
          <a:xfrm>
            <a:off x="7681913" y="616165"/>
            <a:ext cx="4948238" cy="14441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4000" dirty="0" err="1">
                <a:solidFill>
                  <a:srgbClr val="22404D"/>
                </a:solidFill>
              </a:rPr>
              <a:t>Pengeluaran</a:t>
            </a:r>
            <a:endParaRPr lang="en-ID" sz="4000" dirty="0">
              <a:solidFill>
                <a:srgbClr val="2240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C114C-2AD1-B95C-5F9F-70A7DC6EEC7B}"/>
              </a:ext>
            </a:extLst>
          </p:cNvPr>
          <p:cNvSpPr txBox="1"/>
          <p:nvPr/>
        </p:nvSpPr>
        <p:spPr>
          <a:xfrm>
            <a:off x="689373" y="1761649"/>
            <a:ext cx="5025628" cy="789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Uang yang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didapat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atas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hasil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penjualan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suatu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barang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atau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jasa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B3249B-998C-6DA2-AA3C-18A984D11EC0}"/>
              </a:ext>
            </a:extLst>
          </p:cNvPr>
          <p:cNvSpPr txBox="1"/>
          <p:nvPr/>
        </p:nvSpPr>
        <p:spPr>
          <a:xfrm>
            <a:off x="6299596" y="1828325"/>
            <a:ext cx="6340077" cy="789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latin typeface="Montserrat" panose="00000500000000000000" pitchFamily="2" charset="0"/>
              </a:rPr>
              <a:t>Uang yang </a:t>
            </a:r>
            <a:r>
              <a:rPr lang="en-US" sz="1600" b="1" dirty="0" err="1">
                <a:latin typeface="Montserrat" panose="00000500000000000000" pitchFamily="2" charset="0"/>
              </a:rPr>
              <a:t>dilkeluarkan</a:t>
            </a:r>
            <a:r>
              <a:rPr lang="en-US" sz="1600" b="1" dirty="0"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latin typeface="Montserrat" panose="00000500000000000000" pitchFamily="2" charset="0"/>
              </a:rPr>
              <a:t>dalam</a:t>
            </a:r>
            <a:r>
              <a:rPr lang="en-US" sz="1600" b="1" dirty="0"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latin typeface="Montserrat" panose="00000500000000000000" pitchFamily="2" charset="0"/>
              </a:rPr>
              <a:t>bisnis</a:t>
            </a:r>
            <a:r>
              <a:rPr lang="en-US" sz="1600" b="1" dirty="0"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latin typeface="Montserrat" panose="00000500000000000000" pitchFamily="2" charset="0"/>
              </a:rPr>
              <a:t>untuk</a:t>
            </a:r>
            <a:r>
              <a:rPr lang="en-US" sz="1600" b="1" dirty="0"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latin typeface="Montserrat" panose="00000500000000000000" pitchFamily="2" charset="0"/>
              </a:rPr>
              <a:t>mendapatkan</a:t>
            </a:r>
            <a:r>
              <a:rPr lang="en-US" sz="1600" b="1" dirty="0"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latin typeface="Montserrat" panose="00000500000000000000" pitchFamily="2" charset="0"/>
              </a:rPr>
              <a:t>pendapatan</a:t>
            </a:r>
            <a:r>
              <a:rPr lang="en-US" sz="1600" b="1" dirty="0">
                <a:latin typeface="Montserrat" panose="00000500000000000000" pitchFamily="2" charset="0"/>
              </a:rPr>
              <a:t>   </a:t>
            </a:r>
            <a:endParaRPr lang="en-US" sz="1600" dirty="0">
              <a:latin typeface="Montserrat" panose="00000500000000000000" pitchFamily="2" charset="0"/>
            </a:endParaRPr>
          </a:p>
        </p:txBody>
      </p:sp>
      <p:pic>
        <p:nvPicPr>
          <p:cNvPr id="4098" name="Picture 2" descr="Image result for pendapatan">
            <a:extLst>
              <a:ext uri="{FF2B5EF4-FFF2-40B4-BE49-F238E27FC236}">
                <a16:creationId xmlns:a16="http://schemas.microsoft.com/office/drawing/2014/main" id="{84229F66-CBBB-C2B2-3AE0-5CB07DB0C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80" y="2880377"/>
            <a:ext cx="6479383" cy="357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3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E978C8E3-166E-10D4-54DB-04B5E7C6C5AE}"/>
              </a:ext>
            </a:extLst>
          </p:cNvPr>
          <p:cNvSpPr txBox="1">
            <a:spLocks/>
          </p:cNvSpPr>
          <p:nvPr/>
        </p:nvSpPr>
        <p:spPr>
          <a:xfrm>
            <a:off x="352426" y="701890"/>
            <a:ext cx="11177586" cy="14441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Mengapa</a:t>
            </a:r>
            <a:r>
              <a:rPr lang="en-US" sz="4000" dirty="0"/>
              <a:t> </a:t>
            </a:r>
            <a:r>
              <a:rPr lang="en-US" sz="4000" dirty="0" err="1"/>
              <a:t>Laporan</a:t>
            </a:r>
            <a:r>
              <a:rPr lang="en-US" sz="4000" dirty="0"/>
              <a:t> </a:t>
            </a:r>
            <a:r>
              <a:rPr lang="en-US" sz="4000" dirty="0" err="1"/>
              <a:t>Laba</a:t>
            </a:r>
            <a:r>
              <a:rPr lang="en-US" sz="4000" dirty="0"/>
              <a:t> </a:t>
            </a:r>
            <a:r>
              <a:rPr lang="en-US" sz="4000" dirty="0" err="1"/>
              <a:t>Rugi</a:t>
            </a:r>
            <a:r>
              <a:rPr lang="en-US" sz="4000" dirty="0"/>
              <a:t> </a:t>
            </a:r>
            <a:r>
              <a:rPr lang="en-US" sz="4000" dirty="0" err="1"/>
              <a:t>penting</a:t>
            </a:r>
            <a:endParaRPr lang="en-ID" sz="4000" dirty="0"/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7266ADAD-0AFB-6AA4-DDDC-CD3091C9D476}"/>
              </a:ext>
            </a:extLst>
          </p:cNvPr>
          <p:cNvSpPr/>
          <p:nvPr/>
        </p:nvSpPr>
        <p:spPr>
          <a:xfrm>
            <a:off x="870585" y="2632359"/>
            <a:ext cx="670536" cy="66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4C29933-06B2-C35F-716F-D4C4DA15F9B9}"/>
              </a:ext>
            </a:extLst>
          </p:cNvPr>
          <p:cNvSpPr txBox="1"/>
          <p:nvPr/>
        </p:nvSpPr>
        <p:spPr>
          <a:xfrm>
            <a:off x="1921894" y="2826500"/>
            <a:ext cx="5521894" cy="65919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 marR="30479">
              <a:lnSpc>
                <a:spcPts val="1805"/>
              </a:lnSpc>
            </a:pP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Penting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untuk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mengukur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kinerja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bisnis</a:t>
            </a:r>
            <a:endParaRPr dirty="0">
              <a:latin typeface="Montserrat"/>
              <a:cs typeface="Montserrat"/>
            </a:endParaRPr>
          </a:p>
        </p:txBody>
      </p:sp>
      <p:sp>
        <p:nvSpPr>
          <p:cNvPr id="5" name="object 19">
            <a:extLst>
              <a:ext uri="{FF2B5EF4-FFF2-40B4-BE49-F238E27FC236}">
                <a16:creationId xmlns:a16="http://schemas.microsoft.com/office/drawing/2014/main" id="{709DB504-E651-BC8A-0A54-F9684B5C611A}"/>
              </a:ext>
            </a:extLst>
          </p:cNvPr>
          <p:cNvSpPr/>
          <p:nvPr/>
        </p:nvSpPr>
        <p:spPr>
          <a:xfrm>
            <a:off x="865822" y="3713446"/>
            <a:ext cx="670536" cy="66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FC7F48B4-3B61-CC10-E04C-4FA9E5550AA1}"/>
              </a:ext>
            </a:extLst>
          </p:cNvPr>
          <p:cNvSpPr txBox="1"/>
          <p:nvPr/>
        </p:nvSpPr>
        <p:spPr>
          <a:xfrm>
            <a:off x="1931419" y="3921875"/>
            <a:ext cx="5521894" cy="65919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 marR="30479">
              <a:lnSpc>
                <a:spcPts val="1805"/>
              </a:lnSpc>
            </a:pP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Mengidentifikasi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Pendapatan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dan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pengeluaran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yang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ada</a:t>
            </a:r>
            <a:endParaRPr dirty="0">
              <a:latin typeface="Montserrat"/>
              <a:cs typeface="Montserrat"/>
            </a:endParaRPr>
          </a:p>
        </p:txBody>
      </p:sp>
      <p:sp>
        <p:nvSpPr>
          <p:cNvPr id="7" name="object 19">
            <a:extLst>
              <a:ext uri="{FF2B5EF4-FFF2-40B4-BE49-F238E27FC236}">
                <a16:creationId xmlns:a16="http://schemas.microsoft.com/office/drawing/2014/main" id="{62C1962D-98CD-4BD5-D717-14C39C18B415}"/>
              </a:ext>
            </a:extLst>
          </p:cNvPr>
          <p:cNvSpPr/>
          <p:nvPr/>
        </p:nvSpPr>
        <p:spPr>
          <a:xfrm>
            <a:off x="903923" y="4851685"/>
            <a:ext cx="670536" cy="66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37B2E43-9FA6-D680-1DAA-BAC960ACDAB7}"/>
              </a:ext>
            </a:extLst>
          </p:cNvPr>
          <p:cNvSpPr txBox="1"/>
          <p:nvPr/>
        </p:nvSpPr>
        <p:spPr>
          <a:xfrm>
            <a:off x="1898081" y="4931526"/>
            <a:ext cx="5521894" cy="65919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 marR="30479">
              <a:lnSpc>
                <a:spcPts val="1805"/>
              </a:lnSpc>
            </a:pP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Mengantisipas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i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kondisi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terburuk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yang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akan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dialami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dirty="0" err="1">
                <a:solidFill>
                  <a:srgbClr val="008A9C"/>
                </a:solidFill>
                <a:latin typeface="Montserrat"/>
                <a:cs typeface="Montserrat"/>
              </a:rPr>
              <a:t>perusahaan</a:t>
            </a:r>
            <a:endParaRPr dirty="0"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30590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E978C8E3-166E-10D4-54DB-04B5E7C6C5AE}"/>
              </a:ext>
            </a:extLst>
          </p:cNvPr>
          <p:cNvSpPr txBox="1">
            <a:spLocks/>
          </p:cNvSpPr>
          <p:nvPr/>
        </p:nvSpPr>
        <p:spPr>
          <a:xfrm>
            <a:off x="352426" y="701890"/>
            <a:ext cx="11177586" cy="14441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i="0" kern="120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Struktur</a:t>
            </a:r>
            <a:r>
              <a:rPr lang="en-US" sz="4000" dirty="0"/>
              <a:t> </a:t>
            </a:r>
            <a:r>
              <a:rPr lang="en-US" sz="4000" dirty="0" err="1"/>
              <a:t>Laporan</a:t>
            </a:r>
            <a:r>
              <a:rPr lang="en-US" sz="4000" dirty="0"/>
              <a:t> </a:t>
            </a:r>
            <a:r>
              <a:rPr lang="en-US" sz="4000" dirty="0" err="1"/>
              <a:t>laba</a:t>
            </a:r>
            <a:r>
              <a:rPr lang="en-US" sz="4000" dirty="0"/>
              <a:t> </a:t>
            </a:r>
            <a:r>
              <a:rPr lang="en-US" sz="4000" dirty="0" err="1"/>
              <a:t>Rugi</a:t>
            </a:r>
            <a:endParaRPr lang="en-ID" sz="4000" dirty="0"/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7266ADAD-0AFB-6AA4-DDDC-CD3091C9D476}"/>
              </a:ext>
            </a:extLst>
          </p:cNvPr>
          <p:cNvSpPr/>
          <p:nvPr/>
        </p:nvSpPr>
        <p:spPr>
          <a:xfrm>
            <a:off x="270511" y="2260884"/>
            <a:ext cx="670536" cy="66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4C29933-06B2-C35F-716F-D4C4DA15F9B9}"/>
              </a:ext>
            </a:extLst>
          </p:cNvPr>
          <p:cNvSpPr txBox="1"/>
          <p:nvPr/>
        </p:nvSpPr>
        <p:spPr>
          <a:xfrm>
            <a:off x="1321820" y="2455025"/>
            <a:ext cx="10693968" cy="65919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 marR="30479">
              <a:lnSpc>
                <a:spcPts val="1805"/>
              </a:lnSpc>
            </a:pP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Pendapatan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Usaha –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semua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pemasukan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yang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diterim</a:t>
            </a:r>
            <a:r>
              <a:rPr lang="en-US" dirty="0" err="1">
                <a:solidFill>
                  <a:srgbClr val="008A9C"/>
                </a:solidFill>
                <a:latin typeface="Montserrat"/>
                <a:cs typeface="Montserrat"/>
              </a:rPr>
              <a:t>a</a:t>
            </a:r>
            <a:r>
              <a:rPr lang="en-US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dirty="0" err="1">
                <a:solidFill>
                  <a:srgbClr val="008A9C"/>
                </a:solidFill>
                <a:latin typeface="Montserrat"/>
                <a:cs typeface="Montserrat"/>
              </a:rPr>
              <a:t>atas</a:t>
            </a:r>
            <a:r>
              <a:rPr lang="en-US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dirty="0" err="1">
                <a:solidFill>
                  <a:srgbClr val="008A9C"/>
                </a:solidFill>
                <a:latin typeface="Montserrat"/>
                <a:cs typeface="Montserrat"/>
              </a:rPr>
              <a:t>penjualan</a:t>
            </a:r>
            <a:r>
              <a:rPr lang="en-US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dirty="0" err="1">
                <a:solidFill>
                  <a:srgbClr val="008A9C"/>
                </a:solidFill>
                <a:latin typeface="Montserrat"/>
                <a:cs typeface="Montserrat"/>
              </a:rPr>
              <a:t>barang</a:t>
            </a:r>
            <a:r>
              <a:rPr lang="en-US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dirty="0" err="1">
                <a:solidFill>
                  <a:srgbClr val="008A9C"/>
                </a:solidFill>
                <a:latin typeface="Montserrat"/>
                <a:cs typeface="Montserrat"/>
              </a:rPr>
              <a:t>ataupun</a:t>
            </a:r>
            <a:r>
              <a:rPr lang="en-US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dirty="0" err="1">
                <a:solidFill>
                  <a:srgbClr val="008A9C"/>
                </a:solidFill>
                <a:latin typeface="Montserrat"/>
                <a:cs typeface="Montserrat"/>
              </a:rPr>
              <a:t>jasa</a:t>
            </a:r>
            <a:endParaRPr dirty="0">
              <a:latin typeface="Montserrat"/>
              <a:cs typeface="Montserrat"/>
            </a:endParaRPr>
          </a:p>
        </p:txBody>
      </p:sp>
      <p:sp>
        <p:nvSpPr>
          <p:cNvPr id="5" name="object 19">
            <a:extLst>
              <a:ext uri="{FF2B5EF4-FFF2-40B4-BE49-F238E27FC236}">
                <a16:creationId xmlns:a16="http://schemas.microsoft.com/office/drawing/2014/main" id="{709DB504-E651-BC8A-0A54-F9684B5C611A}"/>
              </a:ext>
            </a:extLst>
          </p:cNvPr>
          <p:cNvSpPr/>
          <p:nvPr/>
        </p:nvSpPr>
        <p:spPr>
          <a:xfrm>
            <a:off x="265748" y="3341971"/>
            <a:ext cx="670536" cy="66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FC7F48B4-3B61-CC10-E04C-4FA9E5550AA1}"/>
              </a:ext>
            </a:extLst>
          </p:cNvPr>
          <p:cNvSpPr txBox="1"/>
          <p:nvPr/>
        </p:nvSpPr>
        <p:spPr>
          <a:xfrm>
            <a:off x="1331344" y="3550400"/>
            <a:ext cx="11927455" cy="65919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 marR="30479">
              <a:lnSpc>
                <a:spcPts val="1805"/>
              </a:lnSpc>
            </a:pP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HPP ( </a:t>
            </a:r>
            <a:r>
              <a:rPr lang="en-US" b="1" dirty="0">
                <a:solidFill>
                  <a:srgbClr val="008A9C"/>
                </a:solidFill>
                <a:latin typeface="Montserrat"/>
                <a:cs typeface="Montserrat"/>
              </a:rPr>
              <a:t>H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arga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Pokok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Penjualan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) –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mencangkup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biaya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tenaga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kerja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dan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bahan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baku</a:t>
            </a:r>
            <a:endParaRPr dirty="0">
              <a:latin typeface="Montserrat"/>
              <a:cs typeface="Montserrat"/>
            </a:endParaRPr>
          </a:p>
        </p:txBody>
      </p:sp>
      <p:sp>
        <p:nvSpPr>
          <p:cNvPr id="7" name="object 19">
            <a:extLst>
              <a:ext uri="{FF2B5EF4-FFF2-40B4-BE49-F238E27FC236}">
                <a16:creationId xmlns:a16="http://schemas.microsoft.com/office/drawing/2014/main" id="{62C1962D-98CD-4BD5-D717-14C39C18B415}"/>
              </a:ext>
            </a:extLst>
          </p:cNvPr>
          <p:cNvSpPr/>
          <p:nvPr/>
        </p:nvSpPr>
        <p:spPr>
          <a:xfrm>
            <a:off x="303849" y="4480210"/>
            <a:ext cx="670536" cy="66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37B2E43-9FA6-D680-1DAA-BAC960ACDAB7}"/>
              </a:ext>
            </a:extLst>
          </p:cNvPr>
          <p:cNvSpPr txBox="1"/>
          <p:nvPr/>
        </p:nvSpPr>
        <p:spPr>
          <a:xfrm>
            <a:off x="1312293" y="4674351"/>
            <a:ext cx="11417869" cy="65919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 marR="30479">
              <a:lnSpc>
                <a:spcPts val="1805"/>
              </a:lnSpc>
            </a:pP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Pengeluaran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Overhead –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pengeluaran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biaya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tetap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yang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dalam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jangka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pende</a:t>
            </a:r>
            <a:r>
              <a:rPr lang="en-US" dirty="0" err="1">
                <a:solidFill>
                  <a:srgbClr val="008A9C"/>
                </a:solidFill>
                <a:latin typeface="Montserrat"/>
                <a:cs typeface="Montserrat"/>
              </a:rPr>
              <a:t>k</a:t>
            </a:r>
            <a:r>
              <a:rPr lang="en-US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dirty="0" err="1">
                <a:solidFill>
                  <a:srgbClr val="008A9C"/>
                </a:solidFill>
                <a:latin typeface="Montserrat"/>
                <a:cs typeface="Montserrat"/>
              </a:rPr>
              <a:t>tidak</a:t>
            </a:r>
            <a:r>
              <a:rPr lang="en-US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dirty="0" err="1">
                <a:solidFill>
                  <a:srgbClr val="008A9C"/>
                </a:solidFill>
                <a:latin typeface="Montserrat"/>
                <a:cs typeface="Montserrat"/>
              </a:rPr>
              <a:t>berubah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endParaRPr dirty="0">
              <a:latin typeface="Montserrat"/>
              <a:cs typeface="Montserrat"/>
            </a:endParaRPr>
          </a:p>
        </p:txBody>
      </p:sp>
      <p:sp>
        <p:nvSpPr>
          <p:cNvPr id="9" name="object 19">
            <a:extLst>
              <a:ext uri="{FF2B5EF4-FFF2-40B4-BE49-F238E27FC236}">
                <a16:creationId xmlns:a16="http://schemas.microsoft.com/office/drawing/2014/main" id="{2946B2FF-D91C-940A-4C09-CA27D266A1CB}"/>
              </a:ext>
            </a:extLst>
          </p:cNvPr>
          <p:cNvSpPr/>
          <p:nvPr/>
        </p:nvSpPr>
        <p:spPr>
          <a:xfrm>
            <a:off x="270511" y="5561749"/>
            <a:ext cx="670536" cy="66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EEB5D3D-3EAE-7D60-D727-7A67A4A046C6}"/>
              </a:ext>
            </a:extLst>
          </p:cNvPr>
          <p:cNvSpPr txBox="1"/>
          <p:nvPr/>
        </p:nvSpPr>
        <p:spPr>
          <a:xfrm>
            <a:off x="1264669" y="5827327"/>
            <a:ext cx="5521894" cy="65919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 marR="30479">
              <a:lnSpc>
                <a:spcPts val="1805"/>
              </a:lnSpc>
            </a:pP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Laba</a:t>
            </a:r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b="1" spc="0" dirty="0" err="1">
                <a:solidFill>
                  <a:srgbClr val="008A9C"/>
                </a:solidFill>
                <a:latin typeface="Montserrat"/>
                <a:cs typeface="Montserrat"/>
              </a:rPr>
              <a:t>bersih</a:t>
            </a:r>
            <a:endParaRPr dirty="0">
              <a:latin typeface="Montserrat"/>
              <a:cs typeface="Montserra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C3A8F-4E5F-D584-E66B-7562B0715E82}"/>
              </a:ext>
            </a:extLst>
          </p:cNvPr>
          <p:cNvSpPr txBox="1"/>
          <p:nvPr/>
        </p:nvSpPr>
        <p:spPr>
          <a:xfrm>
            <a:off x="2714625" y="5758934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0" dirty="0">
                <a:solidFill>
                  <a:srgbClr val="008A9C"/>
                </a:solidFill>
                <a:latin typeface="Montserrat"/>
                <a:cs typeface="Montserrat"/>
              </a:rPr>
              <a:t>–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hasil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pengurangan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pendapatan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usaha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dan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semua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pengeluaran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. Jika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hasil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pendapatan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lebih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besar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dari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pengeluaran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maka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perusahaan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akan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mendapatkan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laba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bersih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,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jika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sebaliknya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akan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mendapatan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rugi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</a:t>
            </a:r>
            <a:r>
              <a:rPr lang="en-US" spc="0" dirty="0" err="1">
                <a:solidFill>
                  <a:srgbClr val="008A9C"/>
                </a:solidFill>
                <a:latin typeface="Montserrat"/>
                <a:cs typeface="Montserrat"/>
              </a:rPr>
              <a:t>bersih</a:t>
            </a:r>
            <a:r>
              <a:rPr lang="en-US" spc="0" dirty="0">
                <a:solidFill>
                  <a:srgbClr val="008A9C"/>
                </a:solidFill>
                <a:latin typeface="Montserrat"/>
                <a:cs typeface="Montserrat"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64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5179-BDED-54E2-F910-32312D57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SC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BD8D6BE-4CDF-9700-E571-F6B8F174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794081"/>
              </p:ext>
            </p:extLst>
          </p:nvPr>
        </p:nvGraphicFramePr>
        <p:xfrm>
          <a:off x="995363" y="2092463"/>
          <a:ext cx="3919537" cy="3749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286052" imgH="3143422" progId="Excel.Sheet.12">
                  <p:embed/>
                </p:oleObj>
              </mc:Choice>
              <mc:Fallback>
                <p:oleObj name="Worksheet" r:id="rId2" imgW="3286052" imgH="31434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5363" y="2092463"/>
                        <a:ext cx="3919537" cy="3749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E0D2490-594C-AEA5-CC30-2CAF87BE21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601555"/>
              </p:ext>
            </p:extLst>
          </p:nvPr>
        </p:nvGraphicFramePr>
        <p:xfrm>
          <a:off x="6728237" y="2428875"/>
          <a:ext cx="4693079" cy="3028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733653" imgH="2409788" progId="Excel.Sheet.12">
                  <p:embed/>
                </p:oleObj>
              </mc:Choice>
              <mc:Fallback>
                <p:oleObj name="Worksheet" r:id="rId4" imgW="3733653" imgH="24097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28237" y="2428875"/>
                        <a:ext cx="4693079" cy="3028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bject 8">
            <a:extLst>
              <a:ext uri="{FF2B5EF4-FFF2-40B4-BE49-F238E27FC236}">
                <a16:creationId xmlns:a16="http://schemas.microsoft.com/office/drawing/2014/main" id="{4DD1A929-3BAF-1DAF-383F-0611A67B4593}"/>
              </a:ext>
            </a:extLst>
          </p:cNvPr>
          <p:cNvSpPr txBox="1"/>
          <p:nvPr/>
        </p:nvSpPr>
        <p:spPr>
          <a:xfrm>
            <a:off x="693169" y="6198802"/>
            <a:ext cx="11165455" cy="65919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 marR="30479">
              <a:lnSpc>
                <a:spcPts val="1805"/>
              </a:lnSpc>
            </a:pPr>
            <a:r>
              <a:rPr lang="en-US" sz="1600" b="1" spc="0" dirty="0">
                <a:latin typeface="Montserrat"/>
                <a:cs typeface="Montserrat"/>
              </a:rPr>
              <a:t>* </a:t>
            </a:r>
            <a:r>
              <a:rPr lang="en-US" sz="1600" b="1" spc="0" dirty="0" err="1">
                <a:latin typeface="Montserrat"/>
                <a:cs typeface="Montserrat"/>
              </a:rPr>
              <a:t>Dalam</a:t>
            </a:r>
            <a:r>
              <a:rPr lang="en-US" sz="1600" b="1" spc="0" dirty="0">
                <a:latin typeface="Montserrat"/>
                <a:cs typeface="Montserrat"/>
              </a:rPr>
              <a:t> Student Company , </a:t>
            </a:r>
            <a:r>
              <a:rPr lang="en-US" sz="1600" b="1" spc="0" dirty="0" err="1">
                <a:latin typeface="Montserrat"/>
                <a:cs typeface="Montserrat"/>
              </a:rPr>
              <a:t>laba</a:t>
            </a:r>
            <a:r>
              <a:rPr lang="en-US" sz="1600" b="1" spc="0" dirty="0">
                <a:latin typeface="Montserrat"/>
                <a:cs typeface="Montserrat"/>
              </a:rPr>
              <a:t> </a:t>
            </a:r>
            <a:r>
              <a:rPr lang="en-US" sz="1600" b="1" spc="0" dirty="0" err="1">
                <a:latin typeface="Montserrat"/>
                <a:cs typeface="Montserrat"/>
              </a:rPr>
              <a:t>atau</a:t>
            </a:r>
            <a:r>
              <a:rPr lang="en-US" sz="1600" b="1" spc="0" dirty="0">
                <a:latin typeface="Montserrat"/>
                <a:cs typeface="Montserrat"/>
              </a:rPr>
              <a:t>  </a:t>
            </a:r>
            <a:r>
              <a:rPr lang="en-US" sz="1600" b="1" spc="0" dirty="0" err="1">
                <a:latin typeface="Montserrat"/>
                <a:cs typeface="Montserrat"/>
              </a:rPr>
              <a:t>rugi</a:t>
            </a:r>
            <a:r>
              <a:rPr lang="en-US" sz="1600" b="1" spc="0" dirty="0">
                <a:latin typeface="Montserrat"/>
                <a:cs typeface="Montserrat"/>
              </a:rPr>
              <a:t> yang </a:t>
            </a:r>
            <a:r>
              <a:rPr lang="en-US" sz="1600" b="1" spc="0" dirty="0" err="1">
                <a:latin typeface="Montserrat"/>
                <a:cs typeface="Montserrat"/>
              </a:rPr>
              <a:t>didapat</a:t>
            </a:r>
            <a:r>
              <a:rPr lang="en-US" sz="1600" b="1" spc="0" dirty="0">
                <a:latin typeface="Montserrat"/>
                <a:cs typeface="Montserrat"/>
              </a:rPr>
              <a:t> </a:t>
            </a:r>
            <a:r>
              <a:rPr lang="en-US" sz="1600" b="1" spc="0" dirty="0" err="1">
                <a:latin typeface="Montserrat"/>
                <a:cs typeface="Montserrat"/>
              </a:rPr>
              <a:t>dari</a:t>
            </a:r>
            <a:r>
              <a:rPr lang="en-US" sz="1600" b="1" spc="0" dirty="0">
                <a:latin typeface="Montserrat"/>
                <a:cs typeface="Montserrat"/>
              </a:rPr>
              <a:t> </a:t>
            </a:r>
            <a:r>
              <a:rPr lang="en-US" sz="1600" b="1" spc="0" dirty="0" err="1">
                <a:latin typeface="Montserrat"/>
                <a:cs typeface="Montserrat"/>
              </a:rPr>
              <a:t>perhitungan</a:t>
            </a:r>
            <a:r>
              <a:rPr lang="en-US" sz="1600" b="1" spc="0" dirty="0">
                <a:latin typeface="Montserrat"/>
                <a:cs typeface="Montserrat"/>
              </a:rPr>
              <a:t>  </a:t>
            </a:r>
            <a:r>
              <a:rPr lang="en-US" sz="1600" b="1" spc="0" dirty="0" err="1">
                <a:latin typeface="Montserrat"/>
                <a:cs typeface="Montserrat"/>
              </a:rPr>
              <a:t>Laporan</a:t>
            </a:r>
            <a:r>
              <a:rPr lang="en-US" sz="1600" b="1" spc="0" dirty="0">
                <a:latin typeface="Montserrat"/>
                <a:cs typeface="Montserrat"/>
              </a:rPr>
              <a:t> </a:t>
            </a:r>
            <a:r>
              <a:rPr lang="en-US" sz="1600" b="1" spc="0" dirty="0" err="1">
                <a:latin typeface="Montserrat"/>
                <a:cs typeface="Montserrat"/>
              </a:rPr>
              <a:t>laba</a:t>
            </a:r>
            <a:r>
              <a:rPr lang="en-US" sz="1600" b="1" spc="0" dirty="0">
                <a:latin typeface="Montserrat"/>
                <a:cs typeface="Montserrat"/>
              </a:rPr>
              <a:t> </a:t>
            </a:r>
            <a:r>
              <a:rPr lang="en-US" sz="1600" b="1" spc="0" dirty="0" err="1">
                <a:latin typeface="Montserrat"/>
                <a:cs typeface="Montserrat"/>
              </a:rPr>
              <a:t>rugi</a:t>
            </a:r>
            <a:r>
              <a:rPr lang="en-US" sz="1600" b="1" spc="0" dirty="0">
                <a:latin typeface="Montserrat"/>
                <a:cs typeface="Montserrat"/>
              </a:rPr>
              <a:t> </a:t>
            </a:r>
            <a:r>
              <a:rPr lang="en-US" sz="1600" b="1" spc="0" dirty="0" err="1">
                <a:latin typeface="Montserrat"/>
                <a:cs typeface="Montserrat"/>
              </a:rPr>
              <a:t>akan</a:t>
            </a:r>
            <a:r>
              <a:rPr lang="en-US" sz="1600" b="1" spc="0" dirty="0">
                <a:latin typeface="Montserrat"/>
                <a:cs typeface="Montserrat"/>
              </a:rPr>
              <a:t> </a:t>
            </a:r>
            <a:r>
              <a:rPr lang="en-US" sz="1600" b="1" spc="0" dirty="0" err="1">
                <a:latin typeface="Montserrat"/>
                <a:cs typeface="Montserrat"/>
              </a:rPr>
              <a:t>mempengaruhi</a:t>
            </a:r>
            <a:r>
              <a:rPr lang="en-US" sz="1600" b="1" spc="0" dirty="0">
                <a:latin typeface="Montserrat"/>
                <a:cs typeface="Montserrat"/>
              </a:rPr>
              <a:t>  </a:t>
            </a:r>
            <a:r>
              <a:rPr lang="en-US" sz="1600" b="1" spc="0" dirty="0" err="1">
                <a:latin typeface="Montserrat"/>
                <a:cs typeface="Montserrat"/>
              </a:rPr>
              <a:t>nilai</a:t>
            </a:r>
            <a:r>
              <a:rPr lang="en-US" sz="1600" b="1" spc="0" dirty="0">
                <a:latin typeface="Montserrat"/>
                <a:cs typeface="Montserrat"/>
              </a:rPr>
              <a:t> </a:t>
            </a:r>
            <a:r>
              <a:rPr lang="en-US" sz="1600" b="1" spc="0" dirty="0" err="1">
                <a:latin typeface="Montserrat"/>
                <a:cs typeface="Montserrat"/>
              </a:rPr>
              <a:t>saham</a:t>
            </a:r>
            <a:r>
              <a:rPr lang="en-US" sz="1600" b="1" spc="0" dirty="0">
                <a:latin typeface="Montserrat"/>
                <a:cs typeface="Montserrat"/>
              </a:rPr>
              <a:t>  </a:t>
            </a:r>
            <a:r>
              <a:rPr lang="en-US" sz="1600" b="1" spc="0" dirty="0" err="1">
                <a:latin typeface="Montserrat"/>
                <a:cs typeface="Montserrat"/>
              </a:rPr>
              <a:t>dari</a:t>
            </a:r>
            <a:r>
              <a:rPr lang="en-US" sz="1600" b="1" spc="0" dirty="0">
                <a:latin typeface="Montserrat"/>
                <a:cs typeface="Montserrat"/>
              </a:rPr>
              <a:t>  Student Company  </a:t>
            </a:r>
            <a:endParaRPr sz="1600" b="1" dirty="0"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7647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 Color Pallete New">
      <a:dk1>
        <a:srgbClr val="22404D"/>
      </a:dk1>
      <a:lt1>
        <a:sysClr val="window" lastClr="FFFFFF"/>
      </a:lt1>
      <a:dk2>
        <a:srgbClr val="262626"/>
      </a:dk2>
      <a:lt2>
        <a:srgbClr val="FFFFFF"/>
      </a:lt2>
      <a:accent1>
        <a:srgbClr val="285F74"/>
      </a:accent1>
      <a:accent2>
        <a:srgbClr val="00A0AF"/>
      </a:accent2>
      <a:accent3>
        <a:srgbClr val="00763D"/>
      </a:accent3>
      <a:accent4>
        <a:srgbClr val="E3E24F"/>
      </a:accent4>
      <a:accent5>
        <a:srgbClr val="00C0CA"/>
      </a:accent5>
      <a:accent6>
        <a:srgbClr val="BBD15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</TotalTime>
  <Words>216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Montserrat</vt:lpstr>
      <vt:lpstr>Montserrat ExtraBold</vt:lpstr>
      <vt:lpstr>Montserrat Medium</vt:lpstr>
      <vt:lpstr>Montserrat SemiBold</vt:lpstr>
      <vt:lpstr>Office Theme</vt:lpstr>
      <vt:lpstr>Microsoft Excel Worksheet</vt:lpstr>
      <vt:lpstr>PowerPoint Presentation</vt:lpstr>
      <vt:lpstr>PowerPoint Presentation</vt:lpstr>
      <vt:lpstr>PowerPoint Presentation</vt:lpstr>
      <vt:lpstr>Pendapatan</vt:lpstr>
      <vt:lpstr>PowerPoint Presentation</vt:lpstr>
      <vt:lpstr>PowerPoint Presentation</vt:lpstr>
      <vt:lpstr>Contoh laporan SC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Tere Stouffer</dc:creator>
  <cp:lastModifiedBy>Florentina Jabar</cp:lastModifiedBy>
  <cp:revision>131</cp:revision>
  <dcterms:created xsi:type="dcterms:W3CDTF">2022-03-03T10:30:08Z</dcterms:created>
  <dcterms:modified xsi:type="dcterms:W3CDTF">2022-07-19T01:47:45Z</dcterms:modified>
</cp:coreProperties>
</file>